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66"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en-US" sz="2800" b="1" dirty="0" smtClean="0">
              <a:latin typeface="Algerian" pitchFamily="82" charset="0"/>
            </a:endParaRPr>
          </a:p>
          <a:p>
            <a:pPr algn="ctr">
              <a:buNone/>
            </a:pPr>
            <a:r>
              <a:rPr lang="en-US" sz="9600" b="1" dirty="0" smtClean="0">
                <a:latin typeface="Algerian" pitchFamily="82" charset="0"/>
              </a:rPr>
              <a:t>Good Afternoon </a:t>
            </a:r>
          </a:p>
          <a:p>
            <a:pPr algn="ctr">
              <a:buNone/>
            </a:pPr>
            <a:r>
              <a:rPr lang="en-US" sz="9600" b="1" dirty="0" smtClean="0">
                <a:latin typeface="Algerian" pitchFamily="82" charset="0"/>
              </a:rPr>
              <a:t>to All</a:t>
            </a:r>
            <a:endParaRPr lang="en-IN" sz="9600" b="1"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8800" b="1" dirty="0" smtClean="0"/>
          </a:p>
          <a:p>
            <a:pPr algn="ctr">
              <a:buNone/>
            </a:pPr>
            <a:r>
              <a:rPr lang="en-US" sz="8800" b="1" dirty="0" smtClean="0">
                <a:latin typeface="Algerian" pitchFamily="82" charset="0"/>
              </a:rPr>
              <a:t>Thank You </a:t>
            </a:r>
          </a:p>
          <a:p>
            <a:pPr algn="ctr">
              <a:buNone/>
            </a:pPr>
            <a:r>
              <a:rPr lang="en-US" sz="8800" b="1" dirty="0" smtClean="0">
                <a:latin typeface="Algerian" pitchFamily="82" charset="0"/>
              </a:rPr>
              <a:t>Have A Nice Day</a:t>
            </a:r>
            <a:endParaRPr lang="en-IN" sz="8800" b="1"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8800" dirty="0" smtClean="0">
              <a:latin typeface="Algerian" pitchFamily="82" charset="0"/>
            </a:endParaRPr>
          </a:p>
          <a:p>
            <a:pPr algn="ctr">
              <a:buNone/>
            </a:pPr>
            <a:r>
              <a:rPr lang="en-IN" sz="8800" b="1" dirty="0" smtClean="0">
                <a:latin typeface="Algerian" pitchFamily="82" charset="0"/>
              </a:rPr>
              <a:t>Respiratory System</a:t>
            </a:r>
            <a:endParaRPr lang="en-IN" sz="88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IN" sz="6600" b="1" dirty="0" smtClean="0"/>
          </a:p>
          <a:p>
            <a:pPr>
              <a:buNone/>
            </a:pPr>
            <a:r>
              <a:rPr lang="en-IN" sz="6600" b="1" dirty="0" smtClean="0"/>
              <a:t>Respiratory </a:t>
            </a:r>
            <a:r>
              <a:rPr lang="en-IN" sz="6600" b="1" dirty="0" smtClean="0"/>
              <a:t>System:</a:t>
            </a:r>
          </a:p>
          <a:p>
            <a:pPr>
              <a:buNone/>
            </a:pPr>
            <a:r>
              <a:rPr lang="en-IN" dirty="0" smtClean="0"/>
              <a:t>		The process of inhalation of oxygen and exhalation of carbon dioxide is known as respiration.</a:t>
            </a:r>
          </a:p>
          <a:p>
            <a:pPr>
              <a:buNone/>
            </a:pPr>
            <a:r>
              <a:rPr lang="en-IN" sz="3600" b="1" dirty="0" smtClean="0"/>
              <a:t>Types of Respiration:</a:t>
            </a:r>
          </a:p>
          <a:p>
            <a:pPr lvl="0"/>
            <a:r>
              <a:rPr lang="en-IN" b="1" dirty="0" smtClean="0"/>
              <a:t>Internal Respiration: </a:t>
            </a:r>
            <a:r>
              <a:rPr lang="en-IN" dirty="0" smtClean="0"/>
              <a:t>The exchange of gases between the blood and cells. (systemic capillaries)</a:t>
            </a:r>
          </a:p>
          <a:p>
            <a:pPr lvl="0"/>
            <a:r>
              <a:rPr lang="en-IN" b="1" dirty="0" smtClean="0"/>
              <a:t>External Respiration: </a:t>
            </a:r>
            <a:r>
              <a:rPr lang="en-IN" dirty="0" smtClean="0"/>
              <a:t>The exchange of gases between the blood and lunges. (pulmonary capillaries)</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sz="4400" b="1" u="sng" dirty="0" smtClean="0"/>
              <a:t>Mechanism of Respiration (breathing):</a:t>
            </a:r>
            <a:endParaRPr lang="en-IN" sz="4400" dirty="0" smtClean="0"/>
          </a:p>
          <a:p>
            <a:pPr>
              <a:buNone/>
            </a:pPr>
            <a:r>
              <a:rPr lang="en-IN" b="1" dirty="0" smtClean="0"/>
              <a:t>Pressure and flow:</a:t>
            </a:r>
            <a:endParaRPr lang="en-IN" dirty="0" smtClean="0"/>
          </a:p>
          <a:p>
            <a:pPr lvl="0"/>
            <a:r>
              <a:rPr lang="en-IN" dirty="0" smtClean="0"/>
              <a:t>The volume of the</a:t>
            </a:r>
            <a:r>
              <a:rPr lang="en-IN" b="1" dirty="0" smtClean="0"/>
              <a:t> </a:t>
            </a:r>
            <a:r>
              <a:rPr lang="en-IN" dirty="0" smtClean="0"/>
              <a:t>lungs is increased</a:t>
            </a:r>
          </a:p>
          <a:p>
            <a:pPr lvl="0"/>
            <a:r>
              <a:rPr lang="en-IN" dirty="0" smtClean="0"/>
              <a:t>Intrapulmonary</a:t>
            </a:r>
            <a:r>
              <a:rPr lang="en-IN" b="1" dirty="0" smtClean="0"/>
              <a:t> </a:t>
            </a:r>
            <a:r>
              <a:rPr lang="en-IN" dirty="0" smtClean="0"/>
              <a:t>pressure falls.</a:t>
            </a:r>
          </a:p>
          <a:p>
            <a:pPr>
              <a:buNone/>
            </a:pPr>
            <a:r>
              <a:rPr lang="en-IN" b="1" dirty="0" smtClean="0"/>
              <a:t>Inspiration:</a:t>
            </a:r>
            <a:endParaRPr lang="en-IN" dirty="0" smtClean="0"/>
          </a:p>
          <a:p>
            <a:pPr lvl="0"/>
            <a:r>
              <a:rPr lang="en-IN" dirty="0" smtClean="0"/>
              <a:t>External intercostals muscles contract.</a:t>
            </a:r>
          </a:p>
          <a:p>
            <a:pPr lvl="0"/>
            <a:r>
              <a:rPr lang="en-IN" dirty="0" smtClean="0"/>
              <a:t>Diaphragm flatten</a:t>
            </a:r>
          </a:p>
          <a:p>
            <a:pPr lvl="0"/>
            <a:r>
              <a:rPr lang="en-IN" dirty="0" smtClean="0"/>
              <a:t>Thoracic volume increase</a:t>
            </a:r>
          </a:p>
          <a:p>
            <a:pPr lvl="0"/>
            <a:r>
              <a:rPr lang="en-IN" dirty="0" smtClean="0"/>
              <a:t>Raise of ribs upward and outward</a:t>
            </a:r>
          </a:p>
          <a:p>
            <a:pPr lvl="0"/>
            <a:r>
              <a:rPr lang="en-IN" dirty="0" smtClean="0"/>
              <a:t>Intra-thoracic pressure falls</a:t>
            </a:r>
          </a:p>
          <a:p>
            <a:pPr lvl="0"/>
            <a:r>
              <a:rPr lang="en-IN" dirty="0" smtClean="0"/>
              <a:t>Air enters and lunges expands</a:t>
            </a:r>
          </a:p>
          <a:p>
            <a:pPr lvl="0"/>
            <a:r>
              <a:rPr lang="en-IN" dirty="0" smtClean="0"/>
              <a:t>Alveoli enlarged</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b="1" dirty="0" smtClean="0"/>
              <a:t>Expiration:</a:t>
            </a:r>
            <a:endParaRPr lang="en-IN" dirty="0" smtClean="0"/>
          </a:p>
          <a:p>
            <a:pPr lvl="0"/>
            <a:r>
              <a:rPr lang="en-IN" dirty="0" smtClean="0"/>
              <a:t>External intercostals muscles relax.</a:t>
            </a:r>
          </a:p>
          <a:p>
            <a:pPr lvl="0"/>
            <a:r>
              <a:rPr lang="en-IN" dirty="0" smtClean="0"/>
              <a:t>Diaphragm return to its original position. (dome shape)</a:t>
            </a:r>
          </a:p>
          <a:p>
            <a:pPr lvl="0"/>
            <a:r>
              <a:rPr lang="en-IN" dirty="0" smtClean="0"/>
              <a:t>Thoracic volume decrease</a:t>
            </a:r>
          </a:p>
          <a:p>
            <a:pPr lvl="0"/>
            <a:r>
              <a:rPr lang="en-IN" dirty="0" smtClean="0"/>
              <a:t>Pressure in the lungs increase</a:t>
            </a:r>
          </a:p>
          <a:p>
            <a:pPr lvl="0"/>
            <a:r>
              <a:rPr lang="en-IN" dirty="0" smtClean="0"/>
              <a:t>Ribs come back to its position</a:t>
            </a:r>
          </a:p>
          <a:p>
            <a:pPr lvl="0"/>
            <a:r>
              <a:rPr lang="en-IN" dirty="0" smtClean="0"/>
              <a:t>Air exit and lungs shrink back.</a:t>
            </a:r>
          </a:p>
          <a:p>
            <a:pPr>
              <a:buNone/>
            </a:pPr>
            <a:r>
              <a:rPr lang="en-IN" b="1" dirty="0" smtClean="0"/>
              <a:t>Gas Exchange and Transport:	</a:t>
            </a:r>
            <a:endParaRPr lang="en-IN" dirty="0" smtClean="0"/>
          </a:p>
          <a:p>
            <a:r>
              <a:rPr lang="en-IN" dirty="0" smtClean="0"/>
              <a:t>Air is a mixture of gases, each of which contributes a share of total atmospheric pressure called its partial pressure. Partial pressure is important because they determine the rate of diffusion of gas, and therefore strongly affect the rate of gas exchange between the blood and alveolar air.</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sz="4800" b="1" u="sng" dirty="0" smtClean="0"/>
              <a:t>Organs of the Respiratory System:</a:t>
            </a:r>
            <a:endParaRPr lang="en-IN" sz="4800" dirty="0" smtClean="0"/>
          </a:p>
          <a:p>
            <a:pPr>
              <a:buNone/>
            </a:pPr>
            <a:r>
              <a:rPr lang="en-IN" dirty="0" smtClean="0"/>
              <a:t>		The </a:t>
            </a:r>
            <a:r>
              <a:rPr lang="en-IN" dirty="0" smtClean="0"/>
              <a:t>main organs of the respiratory system are the nose, pharynx, larynx trachea, bronchi and the lungs. These organs take in air, exchange gases with the blood and expel the modified air</a:t>
            </a:r>
            <a:r>
              <a:rPr lang="en-IN" dirty="0" smtClean="0"/>
              <a:t>.</a:t>
            </a:r>
          </a:p>
          <a:p>
            <a:pPr>
              <a:buNone/>
            </a:pPr>
            <a:endParaRPr lang="en-IN" dirty="0" smtClean="0"/>
          </a:p>
          <a:p>
            <a:pPr>
              <a:buNone/>
            </a:pPr>
            <a:r>
              <a:rPr lang="en-IN" b="1" dirty="0" smtClean="0"/>
              <a:t>The Nose:</a:t>
            </a:r>
            <a:r>
              <a:rPr lang="en-IN" dirty="0" smtClean="0"/>
              <a:t> The nose has several functions; it warms, cleanses and humidifies inhaled air, detects </a:t>
            </a:r>
            <a:r>
              <a:rPr lang="en-IN" dirty="0" err="1" smtClean="0"/>
              <a:t>odors</a:t>
            </a:r>
            <a:r>
              <a:rPr lang="en-IN" dirty="0" smtClean="0"/>
              <a:t> and serves as a resonating chamber to modify the voice. The inside dilated chamber has guard hairs that blocks the inhalation of large particles. </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b="1" dirty="0" smtClean="0"/>
              <a:t>The Pharynx: </a:t>
            </a:r>
            <a:r>
              <a:rPr lang="en-IN" dirty="0" smtClean="0"/>
              <a:t>The pharynx or throat is a muscular funnel extending 13cm from the internal nostrils to the larynx. Air passes through the pharynx. </a:t>
            </a:r>
          </a:p>
          <a:p>
            <a:pPr>
              <a:buNone/>
            </a:pPr>
            <a:r>
              <a:rPr lang="en-IN" b="1" dirty="0" smtClean="0"/>
              <a:t>The Larynx: </a:t>
            </a:r>
            <a:r>
              <a:rPr lang="en-IN" dirty="0" smtClean="0"/>
              <a:t>The larynx or voice box is a cartilaginous chamber. Its basic function is to keep food and drink out of the airways, but it has evolved additional role for producing sound. The superior opening of the larynx, the glottis is guarded by a flap of tissue called epiglottis. During swallowing, the extrinsic muscles of the larynx pull it upward towards the glottis and the epiglottis directs food and drink into the oesophagus. </a:t>
            </a:r>
          </a:p>
          <a:p>
            <a:pPr>
              <a:buNone/>
            </a:pPr>
            <a:r>
              <a:rPr lang="en-IN" b="1" dirty="0" smtClean="0"/>
              <a:t>The Trachea: </a:t>
            </a:r>
            <a:r>
              <a:rPr lang="en-IN" dirty="0" smtClean="0"/>
              <a:t>The trachea or windpipe is rigid tube; 12cm in length, with C shaped cartilage rings to keep it from collapsing during inhalation. </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IN" b="1" dirty="0" smtClean="0"/>
          </a:p>
          <a:p>
            <a:pPr>
              <a:buNone/>
            </a:pPr>
            <a:endParaRPr lang="en-IN" b="1" dirty="0" smtClean="0"/>
          </a:p>
          <a:p>
            <a:pPr>
              <a:buNone/>
            </a:pPr>
            <a:endParaRPr lang="en-IN" b="1" smtClean="0"/>
          </a:p>
          <a:p>
            <a:pPr>
              <a:buNone/>
            </a:pPr>
            <a:r>
              <a:rPr lang="en-IN" b="1" smtClean="0"/>
              <a:t>The </a:t>
            </a:r>
            <a:r>
              <a:rPr lang="en-IN" b="1" dirty="0" smtClean="0"/>
              <a:t>Lungs: </a:t>
            </a:r>
            <a:r>
              <a:rPr lang="en-IN" dirty="0" smtClean="0"/>
              <a:t>Human beings have a pair of lungs which is located in the thoracic cavity, which is bounded by a convex muscular and elastic sheet called diaphragm. Respiration by lungs is called pulmonary respiration. The lungs are elastic bags resembling rubber balloons. The lungs respond positively to the pressure changes within the thoracic cavity due to contraction and relaxation of muscles of ribs and movement of diaphragm during inspiration and expiration. </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spiratory-system-diagram.jpg"/>
          <p:cNvPicPr>
            <a:picLocks noGrp="1"/>
          </p:cNvPicPr>
          <p:nvPr>
            <p:ph idx="1"/>
          </p:nvPr>
        </p:nvPicPr>
        <p:blipFill>
          <a:blip r:embed="rId2"/>
          <a:stretch>
            <a:fillRect/>
          </a:stretch>
        </p:blipFill>
        <p:spPr>
          <a:xfrm>
            <a:off x="0" y="0"/>
            <a:ext cx="9144000" cy="6858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329</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dc:title>
  <dc:creator>user</dc:creator>
  <cp:lastModifiedBy>user</cp:lastModifiedBy>
  <cp:revision>6</cp:revision>
  <dcterms:created xsi:type="dcterms:W3CDTF">2006-08-16T00:00:00Z</dcterms:created>
  <dcterms:modified xsi:type="dcterms:W3CDTF">2018-02-28T05:02:04Z</dcterms:modified>
</cp:coreProperties>
</file>